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19"/>
  </p:notesMasterIdLst>
  <p:handoutMasterIdLst>
    <p:handoutMasterId r:id="rId20"/>
  </p:handoutMasterIdLst>
  <p:sldIdLst>
    <p:sldId id="258" r:id="rId2"/>
    <p:sldId id="270" r:id="rId3"/>
    <p:sldId id="292" r:id="rId4"/>
    <p:sldId id="293" r:id="rId5"/>
    <p:sldId id="294" r:id="rId6"/>
    <p:sldId id="295" r:id="rId7"/>
    <p:sldId id="280" r:id="rId8"/>
    <p:sldId id="281" r:id="rId9"/>
    <p:sldId id="283" r:id="rId10"/>
    <p:sldId id="284" r:id="rId11"/>
    <p:sldId id="285" r:id="rId12"/>
    <p:sldId id="286" r:id="rId13"/>
    <p:sldId id="287" r:id="rId14"/>
    <p:sldId id="288" r:id="rId15"/>
    <p:sldId id="290" r:id="rId16"/>
    <p:sldId id="291" r:id="rId17"/>
    <p:sldId id="267" r:id="rId18"/>
  </p:sldIdLst>
  <p:sldSz cx="9144000" cy="6858000" type="screen4x3"/>
  <p:notesSz cx="6858000" cy="9144000"/>
  <p:embeddedFontLst>
    <p:embeddedFont>
      <p:font typeface="Calibri" panose="020F0502020204030204" pitchFamily="34" charset="0"/>
      <p:regular r:id="rId21"/>
      <p:bold r:id="rId22"/>
      <p:italic r:id="rId23"/>
      <p:boldItalic r:id="rId24"/>
    </p:embeddedFont>
    <p:embeddedFont>
      <p:font typeface="Twinkl" panose="020B0604020202020204" charset="0"/>
      <p:regular r:id="rId25"/>
      <p:bold r:id="rId2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40" userDrawn="1">
          <p15:clr>
            <a:srgbClr val="A4A3A4"/>
          </p15:clr>
        </p15:guide>
        <p15:guide id="5" orient="horz" pos="3974"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9B000"/>
    <a:srgbClr val="87C134"/>
    <a:srgbClr val="18A0DB"/>
    <a:srgbClr val="DE1E5A"/>
    <a:srgbClr val="BC0105"/>
    <a:srgbClr val="4DB1E3"/>
    <a:srgbClr val="80C1EB"/>
    <a:srgbClr val="ACDDFC"/>
    <a:srgbClr val="FFFFFF"/>
    <a:srgbClr val="4AA1D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868" autoAdjust="0"/>
    <p:restoredTop sz="94660"/>
  </p:normalViewPr>
  <p:slideViewPr>
    <p:cSldViewPr snapToGrid="0" showGuides="1">
      <p:cViewPr varScale="1">
        <p:scale>
          <a:sx n="67" d="100"/>
          <a:sy n="67" d="100"/>
        </p:scale>
        <p:origin x="1328" y="44"/>
      </p:cViewPr>
      <p:guideLst>
        <p:guide orient="horz" pos="2160"/>
        <p:guide pos="2880"/>
        <p:guide pos="340"/>
        <p:guide orient="horz" pos="3974"/>
        <p:guide pos="5420"/>
        <p:guide orient="horz" pos="346"/>
        <p:guide pos="476"/>
        <p:guide orient="horz" pos="482"/>
        <p:guide orient="horz" pos="3838"/>
        <p:guide pos="5284"/>
      </p:guideLst>
    </p:cSldViewPr>
  </p:slideViewPr>
  <p:notesTextViewPr>
    <p:cViewPr>
      <p:scale>
        <a:sx n="3" d="2"/>
        <a:sy n="3" d="2"/>
      </p:scale>
      <p:origin x="0" y="0"/>
    </p:cViewPr>
  </p:notesTextViewPr>
  <p:notesViewPr>
    <p:cSldViewPr snapToGrid="0" showGuides="1">
      <p:cViewPr varScale="1">
        <p:scale>
          <a:sx n="58" d="100"/>
          <a:sy n="58" d="100"/>
        </p:scale>
        <p:origin x="1962"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font" Target="fonts/font1.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04/02/2024</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04/02/2024</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hyperlink" Target="https://www.twinkl.co.uk/" TargetMode="External"/><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hyperlink" Target="https://www.twinkl.co.uk/" TargetMode="External"/><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hlinkClick r:id="rId3"/>
          </p:cNvPr>
          <p:cNvSpPr/>
          <p:nvPr userDrawn="1"/>
        </p:nvSpPr>
        <p:spPr>
          <a:xfrm>
            <a:off x="4137660" y="3152488"/>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72497" y="5734211"/>
            <a:ext cx="576495" cy="580719"/>
          </a:xfrm>
          <a:prstGeom prst="rect">
            <a:avLst/>
          </a:prstGeom>
        </p:spPr>
      </p:pic>
    </p:spTree>
    <p:extLst>
      <p:ext uri="{BB962C8B-B14F-4D97-AF65-F5344CB8AC3E}">
        <p14:creationId xmlns:p14="http://schemas.microsoft.com/office/powerpoint/2010/main" val="3429871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7523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hlinkClick r:id="rId3"/>
          </p:cNvPr>
          <p:cNvSpPr/>
          <p:nvPr userDrawn="1"/>
        </p:nvSpPr>
        <p:spPr>
          <a:xfrm>
            <a:off x="4137660" y="3152488"/>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819737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2" r:id="rId3"/>
    <p:sldLayoutId id="2147483663" r:id="rId4"/>
    <p:sldLayoutId id="2147483666" r:id="rId5"/>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0.png"/><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3.xml"/><Relationship Id="rId5" Type="http://schemas.openxmlformats.org/officeDocument/2006/relationships/image" Target="../media/image29.png"/><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3.xml"/><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18862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688395D-0E5B-4674-A136-D990EFE57CC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4282" b="10908"/>
          <a:stretch/>
        </p:blipFill>
        <p:spPr>
          <a:xfrm>
            <a:off x="771524" y="767492"/>
            <a:ext cx="7595076" cy="4020265"/>
          </a:xfrm>
          <a:prstGeom prst="rect">
            <a:avLst/>
          </a:prstGeom>
        </p:spPr>
      </p:pic>
      <p:pic>
        <p:nvPicPr>
          <p:cNvPr id="11" name="Picture 10">
            <a:extLst>
              <a:ext uri="{FF2B5EF4-FFF2-40B4-BE49-F238E27FC236}">
                <a16:creationId xmlns:a16="http://schemas.microsoft.com/office/drawing/2014/main" id="{DFE6A23D-02F8-47B8-9FB5-1056331F27B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773" t="-1374" r="5704" b="20605"/>
          <a:stretch/>
        </p:blipFill>
        <p:spPr>
          <a:xfrm>
            <a:off x="771522" y="767492"/>
            <a:ext cx="7600951" cy="4020265"/>
          </a:xfrm>
          <a:prstGeom prst="rect">
            <a:avLst/>
          </a:prstGeom>
        </p:spPr>
      </p:pic>
      <p:sp>
        <p:nvSpPr>
          <p:cNvPr id="5" name="Rectangle 4">
            <a:extLst>
              <a:ext uri="{FF2B5EF4-FFF2-40B4-BE49-F238E27FC236}">
                <a16:creationId xmlns:a16="http://schemas.microsoft.com/office/drawing/2014/main" id="{99E10C72-D5D0-41B5-9ACC-595830B0EF95}"/>
              </a:ext>
            </a:extLst>
          </p:cNvPr>
          <p:cNvSpPr/>
          <p:nvPr/>
        </p:nvSpPr>
        <p:spPr>
          <a:xfrm>
            <a:off x="771522" y="4949067"/>
            <a:ext cx="7600947" cy="1141439"/>
          </a:xfrm>
          <a:prstGeom prst="rect">
            <a:avLst/>
          </a:prstGeom>
          <a:solidFill>
            <a:schemeClr val="bg1"/>
          </a:solidFill>
          <a:ln w="28575">
            <a:solidFill>
              <a:srgbClr val="87C134"/>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US" sz="2000" dirty="0">
                <a:solidFill>
                  <a:schemeClr val="tx1"/>
                </a:solidFill>
              </a:rPr>
              <a:t>When King </a:t>
            </a:r>
            <a:r>
              <a:rPr lang="en-US" sz="2000" dirty="0" err="1">
                <a:solidFill>
                  <a:schemeClr val="tx1"/>
                </a:solidFill>
              </a:rPr>
              <a:t>Lludd</a:t>
            </a:r>
            <a:r>
              <a:rPr lang="en-US" sz="2000" dirty="0">
                <a:solidFill>
                  <a:schemeClr val="tx1"/>
                </a:solidFill>
              </a:rPr>
              <a:t> came home, he told his men to dig a deep pit and fill it with mead. The dragons, exhausted from their fighting fell into the pit. They drank </a:t>
            </a:r>
            <a:r>
              <a:rPr lang="en-US" sz="2000">
                <a:solidFill>
                  <a:schemeClr val="tx1"/>
                </a:solidFill>
              </a:rPr>
              <a:t>the mead and </a:t>
            </a:r>
            <a:r>
              <a:rPr lang="en-US" sz="2000" dirty="0">
                <a:solidFill>
                  <a:schemeClr val="tx1"/>
                </a:solidFill>
              </a:rPr>
              <a:t>fell asleep heavily. </a:t>
            </a:r>
          </a:p>
        </p:txBody>
      </p:sp>
    </p:spTree>
    <p:extLst>
      <p:ext uri="{BB962C8B-B14F-4D97-AF65-F5344CB8AC3E}">
        <p14:creationId xmlns:p14="http://schemas.microsoft.com/office/powerpoint/2010/main" val="18667578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C50498B-5349-4C31-A7FD-D0597A85061F}"/>
              </a:ext>
            </a:extLst>
          </p:cNvPr>
          <p:cNvSpPr/>
          <p:nvPr/>
        </p:nvSpPr>
        <p:spPr>
          <a:xfrm>
            <a:off x="765649" y="3950670"/>
            <a:ext cx="7600950" cy="1449216"/>
          </a:xfrm>
          <a:prstGeom prst="rect">
            <a:avLst/>
          </a:prstGeom>
          <a:solidFill>
            <a:schemeClr val="bg1"/>
          </a:solidFill>
          <a:ln w="28575">
            <a:solidFill>
              <a:srgbClr val="87C134"/>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US" sz="2000" dirty="0">
                <a:solidFill>
                  <a:schemeClr val="tx1"/>
                </a:solidFill>
              </a:rPr>
              <a:t>Soldiers bound the two dragons and carried them away to a place called </a:t>
            </a:r>
            <a:r>
              <a:rPr lang="en-US" sz="2000" dirty="0" err="1">
                <a:solidFill>
                  <a:schemeClr val="tx1"/>
                </a:solidFill>
              </a:rPr>
              <a:t>Dinas</a:t>
            </a:r>
            <a:r>
              <a:rPr lang="en-US" sz="2000" dirty="0">
                <a:solidFill>
                  <a:schemeClr val="tx1"/>
                </a:solidFill>
              </a:rPr>
              <a:t> Emrys, in </a:t>
            </a:r>
            <a:r>
              <a:rPr lang="en-US" sz="2000" dirty="0" err="1">
                <a:solidFill>
                  <a:schemeClr val="tx1"/>
                </a:solidFill>
              </a:rPr>
              <a:t>Snowdonia</a:t>
            </a:r>
            <a:r>
              <a:rPr lang="en-US" sz="2000" dirty="0">
                <a:solidFill>
                  <a:schemeClr val="tx1"/>
                </a:solidFill>
              </a:rPr>
              <a:t>. They put the dragons </a:t>
            </a:r>
            <a:br>
              <a:rPr lang="en-US" sz="2000" dirty="0">
                <a:solidFill>
                  <a:schemeClr val="tx1"/>
                </a:solidFill>
              </a:rPr>
            </a:br>
            <a:r>
              <a:rPr lang="en-US" sz="2000" dirty="0">
                <a:solidFill>
                  <a:schemeClr val="tx1"/>
                </a:solidFill>
              </a:rPr>
              <a:t>in a chest made of stone and buried them in a dark cave underground. </a:t>
            </a:r>
          </a:p>
        </p:txBody>
      </p:sp>
      <p:pic>
        <p:nvPicPr>
          <p:cNvPr id="4" name="Picture 3">
            <a:extLst>
              <a:ext uri="{FF2B5EF4-FFF2-40B4-BE49-F238E27FC236}">
                <a16:creationId xmlns:a16="http://schemas.microsoft.com/office/drawing/2014/main" id="{2688395D-0E5B-4674-A136-D990EFE57CC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6345" b="7133"/>
          <a:stretch/>
        </p:blipFill>
        <p:spPr>
          <a:xfrm>
            <a:off x="771523" y="767492"/>
            <a:ext cx="7595076" cy="3036209"/>
          </a:xfrm>
          <a:prstGeom prst="rect">
            <a:avLst/>
          </a:prstGeom>
        </p:spPr>
      </p:pic>
      <p:pic>
        <p:nvPicPr>
          <p:cNvPr id="3" name="Picture 2">
            <a:extLst>
              <a:ext uri="{FF2B5EF4-FFF2-40B4-BE49-F238E27FC236}">
                <a16:creationId xmlns:a16="http://schemas.microsoft.com/office/drawing/2014/main" id="{6CF0B9B6-AC40-453D-AAB1-DE0133F224E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25109" y="1007920"/>
            <a:ext cx="4354770" cy="2555352"/>
          </a:xfrm>
          <a:prstGeom prst="rect">
            <a:avLst/>
          </a:prstGeom>
        </p:spPr>
      </p:pic>
      <p:sp>
        <p:nvSpPr>
          <p:cNvPr id="7" name="Rectangle 6">
            <a:extLst>
              <a:ext uri="{FF2B5EF4-FFF2-40B4-BE49-F238E27FC236}">
                <a16:creationId xmlns:a16="http://schemas.microsoft.com/office/drawing/2014/main" id="{57588458-D78B-43D7-83D5-78FD9B93B7E2}"/>
              </a:ext>
            </a:extLst>
          </p:cNvPr>
          <p:cNvSpPr/>
          <p:nvPr/>
        </p:nvSpPr>
        <p:spPr>
          <a:xfrm>
            <a:off x="771523" y="5546854"/>
            <a:ext cx="7600949" cy="525886"/>
          </a:xfrm>
          <a:prstGeom prst="rect">
            <a:avLst/>
          </a:prstGeom>
          <a:solidFill>
            <a:schemeClr val="bg1"/>
          </a:solidFill>
          <a:ln w="28575">
            <a:solidFill>
              <a:srgbClr val="87C134"/>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US" sz="2000" dirty="0">
                <a:solidFill>
                  <a:schemeClr val="tx1"/>
                </a:solidFill>
              </a:rPr>
              <a:t>The dragons were quiet for years…</a:t>
            </a:r>
          </a:p>
        </p:txBody>
      </p:sp>
    </p:spTree>
    <p:extLst>
      <p:ext uri="{BB962C8B-B14F-4D97-AF65-F5344CB8AC3E}">
        <p14:creationId xmlns:p14="http://schemas.microsoft.com/office/powerpoint/2010/main" val="39435388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14D6181-603D-436C-8708-78241C960A3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1019" t="15065" r="12370" b="52239"/>
          <a:stretch/>
        </p:blipFill>
        <p:spPr>
          <a:xfrm>
            <a:off x="771523" y="2030710"/>
            <a:ext cx="7600950" cy="3104355"/>
          </a:xfrm>
          <a:prstGeom prst="rect">
            <a:avLst/>
          </a:prstGeom>
        </p:spPr>
      </p:pic>
      <p:sp>
        <p:nvSpPr>
          <p:cNvPr id="5" name="Rectangle 4">
            <a:extLst>
              <a:ext uri="{FF2B5EF4-FFF2-40B4-BE49-F238E27FC236}">
                <a16:creationId xmlns:a16="http://schemas.microsoft.com/office/drawing/2014/main" id="{A5133CF2-07EB-4C29-9EAF-F9C20CD4C8A8}"/>
              </a:ext>
            </a:extLst>
          </p:cNvPr>
          <p:cNvSpPr/>
          <p:nvPr/>
        </p:nvSpPr>
        <p:spPr>
          <a:xfrm>
            <a:off x="771523" y="1383046"/>
            <a:ext cx="7600949" cy="525886"/>
          </a:xfrm>
          <a:prstGeom prst="rect">
            <a:avLst/>
          </a:prstGeom>
          <a:solidFill>
            <a:schemeClr val="bg1"/>
          </a:solidFill>
          <a:ln w="28575">
            <a:solidFill>
              <a:srgbClr val="87C134"/>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endParaRPr lang="en-GB" sz="2000" dirty="0">
              <a:solidFill>
                <a:schemeClr val="tx1"/>
              </a:solidFill>
            </a:endParaRPr>
          </a:p>
        </p:txBody>
      </p:sp>
      <p:sp>
        <p:nvSpPr>
          <p:cNvPr id="8" name="Rectangle 7">
            <a:extLst>
              <a:ext uri="{FF2B5EF4-FFF2-40B4-BE49-F238E27FC236}">
                <a16:creationId xmlns:a16="http://schemas.microsoft.com/office/drawing/2014/main" id="{300EA594-D4A9-49CC-89B8-AE0F8296F07D}"/>
              </a:ext>
            </a:extLst>
          </p:cNvPr>
          <p:cNvSpPr/>
          <p:nvPr/>
        </p:nvSpPr>
        <p:spPr>
          <a:xfrm>
            <a:off x="771523" y="767493"/>
            <a:ext cx="7600949" cy="1141439"/>
          </a:xfrm>
          <a:prstGeom prst="rect">
            <a:avLst/>
          </a:prstGeom>
          <a:solidFill>
            <a:schemeClr val="bg1"/>
          </a:solidFill>
          <a:ln w="28575">
            <a:solidFill>
              <a:srgbClr val="87C134"/>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US" sz="2000" dirty="0">
                <a:solidFill>
                  <a:schemeClr val="tx1"/>
                </a:solidFill>
              </a:rPr>
              <a:t>Years later, Vortigern, King of Gwynedd came to </a:t>
            </a:r>
            <a:r>
              <a:rPr lang="en-US" sz="2000" dirty="0" err="1">
                <a:solidFill>
                  <a:schemeClr val="tx1"/>
                </a:solidFill>
              </a:rPr>
              <a:t>Dinas</a:t>
            </a:r>
            <a:r>
              <a:rPr lang="en-US" sz="2000" dirty="0">
                <a:solidFill>
                  <a:schemeClr val="tx1"/>
                </a:solidFill>
              </a:rPr>
              <a:t> Emrys to build a tower. Every night, his tower would collapse. Vortigern didn't know what to do, so he asked his wizards for help.</a:t>
            </a:r>
          </a:p>
        </p:txBody>
      </p:sp>
      <p:sp>
        <p:nvSpPr>
          <p:cNvPr id="9" name="Rectangle 8">
            <a:extLst>
              <a:ext uri="{FF2B5EF4-FFF2-40B4-BE49-F238E27FC236}">
                <a16:creationId xmlns:a16="http://schemas.microsoft.com/office/drawing/2014/main" id="{01652892-7489-40C5-B729-41F503D2E8CA}"/>
              </a:ext>
            </a:extLst>
          </p:cNvPr>
          <p:cNvSpPr/>
          <p:nvPr/>
        </p:nvSpPr>
        <p:spPr>
          <a:xfrm>
            <a:off x="771523" y="5256843"/>
            <a:ext cx="7600949" cy="833663"/>
          </a:xfrm>
          <a:prstGeom prst="rect">
            <a:avLst/>
          </a:prstGeom>
          <a:solidFill>
            <a:schemeClr val="bg1"/>
          </a:solidFill>
          <a:ln w="28575">
            <a:solidFill>
              <a:srgbClr val="87C134"/>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US" sz="2000" dirty="0">
                <a:solidFill>
                  <a:schemeClr val="tx1"/>
                </a:solidFill>
              </a:rPr>
              <a:t>The wizards told King Vortigern that he must find a boy to sacrifice.</a:t>
            </a:r>
          </a:p>
        </p:txBody>
      </p:sp>
    </p:spTree>
    <p:extLst>
      <p:ext uri="{BB962C8B-B14F-4D97-AF65-F5344CB8AC3E}">
        <p14:creationId xmlns:p14="http://schemas.microsoft.com/office/powerpoint/2010/main" val="12918739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688395D-0E5B-4674-A136-D990EFE57CC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2405" t="16590" r="17114" b="45556"/>
          <a:stretch/>
        </p:blipFill>
        <p:spPr>
          <a:xfrm>
            <a:off x="771524" y="767493"/>
            <a:ext cx="7600948" cy="4030538"/>
          </a:xfrm>
          <a:prstGeom prst="rect">
            <a:avLst/>
          </a:prstGeom>
        </p:spPr>
      </p:pic>
      <p:pic>
        <p:nvPicPr>
          <p:cNvPr id="8" name="Picture 7">
            <a:extLst>
              <a:ext uri="{FF2B5EF4-FFF2-40B4-BE49-F238E27FC236}">
                <a16:creationId xmlns:a16="http://schemas.microsoft.com/office/drawing/2014/main" id="{BB837C4C-CF5D-4478-966B-EC503304D46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9702"/>
          <a:stretch/>
        </p:blipFill>
        <p:spPr>
          <a:xfrm>
            <a:off x="771524" y="1323201"/>
            <a:ext cx="5155051" cy="3474830"/>
          </a:xfrm>
          <a:prstGeom prst="rect">
            <a:avLst/>
          </a:prstGeom>
        </p:spPr>
      </p:pic>
      <p:pic>
        <p:nvPicPr>
          <p:cNvPr id="5" name="Picture 4">
            <a:extLst>
              <a:ext uri="{FF2B5EF4-FFF2-40B4-BE49-F238E27FC236}">
                <a16:creationId xmlns:a16="http://schemas.microsoft.com/office/drawing/2014/main" id="{3C4A2AFE-0084-4706-8199-4FBC1DB4E60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447" t="21284" r="31256" b="38801"/>
          <a:stretch/>
        </p:blipFill>
        <p:spPr>
          <a:xfrm>
            <a:off x="5661060" y="2412630"/>
            <a:ext cx="2547990" cy="2385401"/>
          </a:xfrm>
          <a:prstGeom prst="rect">
            <a:avLst/>
          </a:prstGeom>
        </p:spPr>
      </p:pic>
      <p:sp>
        <p:nvSpPr>
          <p:cNvPr id="7" name="Rectangle 6">
            <a:extLst>
              <a:ext uri="{FF2B5EF4-FFF2-40B4-BE49-F238E27FC236}">
                <a16:creationId xmlns:a16="http://schemas.microsoft.com/office/drawing/2014/main" id="{8E51BBF5-65B0-4ADF-BCCB-11CC0E0F513C}"/>
              </a:ext>
            </a:extLst>
          </p:cNvPr>
          <p:cNvSpPr/>
          <p:nvPr/>
        </p:nvSpPr>
        <p:spPr>
          <a:xfrm>
            <a:off x="771524" y="4949067"/>
            <a:ext cx="7600949" cy="1141439"/>
          </a:xfrm>
          <a:prstGeom prst="rect">
            <a:avLst/>
          </a:prstGeom>
          <a:solidFill>
            <a:schemeClr val="bg1"/>
          </a:solidFill>
          <a:ln w="28575">
            <a:solidFill>
              <a:srgbClr val="87C134"/>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US" sz="2000" dirty="0">
                <a:solidFill>
                  <a:schemeClr val="tx1"/>
                </a:solidFill>
              </a:rPr>
              <a:t>Vortigern's men travelled a long way in search of a boy. They found him in a place called Carmarthen, in West Wales. He lived with his mother and his name was Merlin.</a:t>
            </a:r>
          </a:p>
        </p:txBody>
      </p:sp>
    </p:spTree>
    <p:extLst>
      <p:ext uri="{BB962C8B-B14F-4D97-AF65-F5344CB8AC3E}">
        <p14:creationId xmlns:p14="http://schemas.microsoft.com/office/powerpoint/2010/main" val="38315779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B6DE137-6A5E-4B57-A2F8-3AD9A0D7D2A8}"/>
              </a:ext>
            </a:extLst>
          </p:cNvPr>
          <p:cNvSpPr/>
          <p:nvPr/>
        </p:nvSpPr>
        <p:spPr>
          <a:xfrm>
            <a:off x="771523" y="763220"/>
            <a:ext cx="7600949" cy="1756992"/>
          </a:xfrm>
          <a:prstGeom prst="rect">
            <a:avLst/>
          </a:prstGeom>
          <a:solidFill>
            <a:schemeClr val="bg1"/>
          </a:solidFill>
          <a:ln w="28575">
            <a:solidFill>
              <a:srgbClr val="87C134"/>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US" sz="2000" dirty="0">
                <a:solidFill>
                  <a:schemeClr val="tx1"/>
                </a:solidFill>
              </a:rPr>
              <a:t>Merlin was a wise and clever boy. He knew what King Vortigern's plan was. Merlin said he knew why the King couldn't build a tower at </a:t>
            </a:r>
            <a:r>
              <a:rPr lang="en-US" sz="2000" dirty="0" err="1">
                <a:solidFill>
                  <a:schemeClr val="tx1"/>
                </a:solidFill>
              </a:rPr>
              <a:t>Dinas</a:t>
            </a:r>
            <a:r>
              <a:rPr lang="en-US" sz="2000" dirty="0">
                <a:solidFill>
                  <a:schemeClr val="tx1"/>
                </a:solidFill>
              </a:rPr>
              <a:t> Emrys and suggested that the King should ask his wizards to tell him what lived in a cave deep in the ground beneath them. </a:t>
            </a:r>
          </a:p>
        </p:txBody>
      </p:sp>
      <p:pic>
        <p:nvPicPr>
          <p:cNvPr id="4" name="Picture 3">
            <a:extLst>
              <a:ext uri="{FF2B5EF4-FFF2-40B4-BE49-F238E27FC236}">
                <a16:creationId xmlns:a16="http://schemas.microsoft.com/office/drawing/2014/main" id="{B951D789-7981-479D-A16E-08FFECFE5BA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1019" t="35078" r="12370" b="28870"/>
          <a:stretch/>
        </p:blipFill>
        <p:spPr>
          <a:xfrm>
            <a:off x="771525" y="2667699"/>
            <a:ext cx="7600950" cy="3422807"/>
          </a:xfrm>
          <a:prstGeom prst="rect">
            <a:avLst/>
          </a:prstGeom>
        </p:spPr>
      </p:pic>
      <p:pic>
        <p:nvPicPr>
          <p:cNvPr id="3" name="Picture 2">
            <a:extLst>
              <a:ext uri="{FF2B5EF4-FFF2-40B4-BE49-F238E27FC236}">
                <a16:creationId xmlns:a16="http://schemas.microsoft.com/office/drawing/2014/main" id="{B3896912-50A5-4231-8086-BDB020CCAD5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447" t="22084" r="31256" b="38802"/>
          <a:stretch/>
        </p:blipFill>
        <p:spPr>
          <a:xfrm>
            <a:off x="3780888" y="3328827"/>
            <a:ext cx="3010330" cy="2761679"/>
          </a:xfrm>
          <a:prstGeom prst="rect">
            <a:avLst/>
          </a:prstGeom>
        </p:spPr>
      </p:pic>
    </p:spTree>
    <p:extLst>
      <p:ext uri="{BB962C8B-B14F-4D97-AF65-F5344CB8AC3E}">
        <p14:creationId xmlns:p14="http://schemas.microsoft.com/office/powerpoint/2010/main" val="42762997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7664DDD-CCD1-4079-AA31-17F5E88845A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9" t="23879" r="39" b="1089"/>
          <a:stretch/>
        </p:blipFill>
        <p:spPr>
          <a:xfrm>
            <a:off x="771523" y="767492"/>
            <a:ext cx="7595076" cy="4030539"/>
          </a:xfrm>
          <a:prstGeom prst="rect">
            <a:avLst/>
          </a:prstGeom>
        </p:spPr>
      </p:pic>
      <p:pic>
        <p:nvPicPr>
          <p:cNvPr id="10" name="Picture 9">
            <a:extLst>
              <a:ext uri="{FF2B5EF4-FFF2-40B4-BE49-F238E27FC236}">
                <a16:creationId xmlns:a16="http://schemas.microsoft.com/office/drawing/2014/main" id="{2FD8CB2E-F4AC-4C2D-9105-EB111187A62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7341"/>
          <a:stretch/>
        </p:blipFill>
        <p:spPr>
          <a:xfrm>
            <a:off x="3239911" y="1840725"/>
            <a:ext cx="4354770" cy="2367762"/>
          </a:xfrm>
          <a:prstGeom prst="rect">
            <a:avLst/>
          </a:prstGeom>
        </p:spPr>
      </p:pic>
      <p:sp>
        <p:nvSpPr>
          <p:cNvPr id="6" name="Rectangle 5">
            <a:extLst>
              <a:ext uri="{FF2B5EF4-FFF2-40B4-BE49-F238E27FC236}">
                <a16:creationId xmlns:a16="http://schemas.microsoft.com/office/drawing/2014/main" id="{9C50498B-5349-4C31-A7FD-D0597A85061F}"/>
              </a:ext>
            </a:extLst>
          </p:cNvPr>
          <p:cNvSpPr/>
          <p:nvPr/>
        </p:nvSpPr>
        <p:spPr>
          <a:xfrm>
            <a:off x="771523" y="4949067"/>
            <a:ext cx="7600948" cy="1141439"/>
          </a:xfrm>
          <a:prstGeom prst="rect">
            <a:avLst/>
          </a:prstGeom>
          <a:solidFill>
            <a:schemeClr val="bg1"/>
          </a:solidFill>
          <a:ln w="28575">
            <a:solidFill>
              <a:srgbClr val="87C134"/>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US" sz="2000" dirty="0">
                <a:solidFill>
                  <a:schemeClr val="tx1"/>
                </a:solidFill>
              </a:rPr>
              <a:t>Vortigern sent his men down to the cave to see if Merlin's story was true. They found a chest made of stone. When they opened the chest, they saw the two dragons sleeping side by side. </a:t>
            </a:r>
          </a:p>
        </p:txBody>
      </p:sp>
      <p:pic>
        <p:nvPicPr>
          <p:cNvPr id="3" name="Picture 2">
            <a:extLst>
              <a:ext uri="{FF2B5EF4-FFF2-40B4-BE49-F238E27FC236}">
                <a16:creationId xmlns:a16="http://schemas.microsoft.com/office/drawing/2014/main" id="{84C55D4C-D4CB-4BF0-9DEA-51A55D5C1AE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704" r="18043" b="7490"/>
          <a:stretch/>
        </p:blipFill>
        <p:spPr>
          <a:xfrm>
            <a:off x="4726732" y="1232899"/>
            <a:ext cx="3639867" cy="3565132"/>
          </a:xfrm>
          <a:prstGeom prst="rect">
            <a:avLst/>
          </a:prstGeom>
        </p:spPr>
      </p:pic>
      <p:pic>
        <p:nvPicPr>
          <p:cNvPr id="5" name="Picture 4">
            <a:extLst>
              <a:ext uri="{FF2B5EF4-FFF2-40B4-BE49-F238E27FC236}">
                <a16:creationId xmlns:a16="http://schemas.microsoft.com/office/drawing/2014/main" id="{E243AC4F-6059-477D-B133-BD7B45EE25E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2676" r="2621" b="1106"/>
          <a:stretch/>
        </p:blipFill>
        <p:spPr>
          <a:xfrm flipH="1">
            <a:off x="771523" y="1315092"/>
            <a:ext cx="3482196" cy="3482939"/>
          </a:xfrm>
          <a:prstGeom prst="rect">
            <a:avLst/>
          </a:prstGeom>
        </p:spPr>
      </p:pic>
    </p:spTree>
    <p:extLst>
      <p:ext uri="{BB962C8B-B14F-4D97-AF65-F5344CB8AC3E}">
        <p14:creationId xmlns:p14="http://schemas.microsoft.com/office/powerpoint/2010/main" val="27608843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3B3318C-47DA-4337-8EFB-E17B7F51CA6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03" t="25847" r="-103" b="10075"/>
          <a:stretch/>
        </p:blipFill>
        <p:spPr>
          <a:xfrm>
            <a:off x="785237" y="731813"/>
            <a:ext cx="7595076" cy="3442037"/>
          </a:xfrm>
          <a:prstGeom prst="rect">
            <a:avLst/>
          </a:prstGeom>
        </p:spPr>
      </p:pic>
      <p:sp>
        <p:nvSpPr>
          <p:cNvPr id="6" name="Rectangle 5">
            <a:extLst>
              <a:ext uri="{FF2B5EF4-FFF2-40B4-BE49-F238E27FC236}">
                <a16:creationId xmlns:a16="http://schemas.microsoft.com/office/drawing/2014/main" id="{9C50498B-5349-4C31-A7FD-D0597A85061F}"/>
              </a:ext>
            </a:extLst>
          </p:cNvPr>
          <p:cNvSpPr/>
          <p:nvPr/>
        </p:nvSpPr>
        <p:spPr>
          <a:xfrm>
            <a:off x="771523" y="4298239"/>
            <a:ext cx="7600949" cy="833663"/>
          </a:xfrm>
          <a:prstGeom prst="rect">
            <a:avLst/>
          </a:prstGeom>
          <a:solidFill>
            <a:schemeClr val="bg1"/>
          </a:solidFill>
          <a:ln w="28575">
            <a:solidFill>
              <a:srgbClr val="87C134"/>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US" sz="2000" dirty="0">
                <a:solidFill>
                  <a:schemeClr val="tx1"/>
                </a:solidFill>
              </a:rPr>
              <a:t>As soon as the chest was opened, the two dragons flew out and started fighting again. </a:t>
            </a:r>
            <a:endParaRPr lang="en-GB" sz="2000" dirty="0">
              <a:solidFill>
                <a:schemeClr val="tx1"/>
              </a:solidFill>
            </a:endParaRPr>
          </a:p>
        </p:txBody>
      </p:sp>
      <p:pic>
        <p:nvPicPr>
          <p:cNvPr id="3" name="Picture 2">
            <a:extLst>
              <a:ext uri="{FF2B5EF4-FFF2-40B4-BE49-F238E27FC236}">
                <a16:creationId xmlns:a16="http://schemas.microsoft.com/office/drawing/2014/main" id="{165BB7E7-106A-4CFF-8A28-CE11C909232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42" b="19870"/>
          <a:stretch/>
        </p:blipFill>
        <p:spPr>
          <a:xfrm>
            <a:off x="939660" y="770477"/>
            <a:ext cx="7264674" cy="3405804"/>
          </a:xfrm>
          <a:prstGeom prst="rect">
            <a:avLst/>
          </a:prstGeom>
        </p:spPr>
      </p:pic>
      <p:sp>
        <p:nvSpPr>
          <p:cNvPr id="12" name="Rectangle 11">
            <a:extLst>
              <a:ext uri="{FF2B5EF4-FFF2-40B4-BE49-F238E27FC236}">
                <a16:creationId xmlns:a16="http://schemas.microsoft.com/office/drawing/2014/main" id="{2E4609BA-E017-4DC3-B0E4-838E6669B560}"/>
              </a:ext>
            </a:extLst>
          </p:cNvPr>
          <p:cNvSpPr/>
          <p:nvPr/>
        </p:nvSpPr>
        <p:spPr>
          <a:xfrm>
            <a:off x="771524" y="5256291"/>
            <a:ext cx="7600949" cy="833663"/>
          </a:xfrm>
          <a:prstGeom prst="rect">
            <a:avLst/>
          </a:prstGeom>
          <a:solidFill>
            <a:schemeClr val="bg1"/>
          </a:solidFill>
          <a:ln w="28575">
            <a:solidFill>
              <a:srgbClr val="87C134"/>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US" sz="2000" dirty="0">
                <a:solidFill>
                  <a:schemeClr val="tx1"/>
                </a:solidFill>
              </a:rPr>
              <a:t>The red dragon finally defeated the white dragon and there was peace again.</a:t>
            </a:r>
          </a:p>
        </p:txBody>
      </p:sp>
    </p:spTree>
    <p:extLst>
      <p:ext uri="{BB962C8B-B14F-4D97-AF65-F5344CB8AC3E}">
        <p14:creationId xmlns:p14="http://schemas.microsoft.com/office/powerpoint/2010/main" val="33918958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80758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71524" y="767493"/>
            <a:ext cx="7600949" cy="833663"/>
          </a:xfrm>
          <a:prstGeom prst="rect">
            <a:avLst/>
          </a:prstGeom>
          <a:solidFill>
            <a:schemeClr val="bg1"/>
          </a:solidFill>
          <a:ln w="28575">
            <a:solidFill>
              <a:srgbClr val="87C134"/>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US" sz="2000" dirty="0">
                <a:solidFill>
                  <a:schemeClr val="tx1"/>
                </a:solidFill>
              </a:rPr>
              <a:t>A long time ago, a red dragon lived in the Cambrian mountains. This was a quiet, lovely place, full of magic.</a:t>
            </a:r>
          </a:p>
        </p:txBody>
      </p:sp>
      <p:sp>
        <p:nvSpPr>
          <p:cNvPr id="5" name="Rectangle 4">
            <a:extLst>
              <a:ext uri="{FF2B5EF4-FFF2-40B4-BE49-F238E27FC236}">
                <a16:creationId xmlns:a16="http://schemas.microsoft.com/office/drawing/2014/main" id="{7E1F6452-CDBF-4E12-8D49-BB8545929BAD}"/>
              </a:ext>
            </a:extLst>
          </p:cNvPr>
          <p:cNvSpPr/>
          <p:nvPr/>
        </p:nvSpPr>
        <p:spPr>
          <a:xfrm>
            <a:off x="771524" y="5256843"/>
            <a:ext cx="7600948" cy="833663"/>
          </a:xfrm>
          <a:prstGeom prst="rect">
            <a:avLst/>
          </a:prstGeom>
          <a:solidFill>
            <a:schemeClr val="bg1"/>
          </a:solidFill>
          <a:ln w="28575">
            <a:solidFill>
              <a:srgbClr val="87C134"/>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US" sz="2000" dirty="0">
                <a:solidFill>
                  <a:schemeClr val="tx1"/>
                </a:solidFill>
              </a:rPr>
              <a:t>He was a lovely dragon. He looked after the people who lived in this area and everyone loved him very much. </a:t>
            </a:r>
          </a:p>
        </p:txBody>
      </p:sp>
      <p:pic>
        <p:nvPicPr>
          <p:cNvPr id="7" name="Picture 6">
            <a:extLst>
              <a:ext uri="{FF2B5EF4-FFF2-40B4-BE49-F238E27FC236}">
                <a16:creationId xmlns:a16="http://schemas.microsoft.com/office/drawing/2014/main" id="{F2D94410-A776-4A8D-BDFA-B6133EA710A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863" r="-166" b="32265"/>
          <a:stretch/>
        </p:blipFill>
        <p:spPr>
          <a:xfrm>
            <a:off x="771524" y="1753355"/>
            <a:ext cx="7600948" cy="3373449"/>
          </a:xfrm>
          <a:prstGeom prst="rect">
            <a:avLst/>
          </a:prstGeom>
        </p:spPr>
      </p:pic>
      <p:pic>
        <p:nvPicPr>
          <p:cNvPr id="4" name="Picture 3">
            <a:extLst>
              <a:ext uri="{FF2B5EF4-FFF2-40B4-BE49-F238E27FC236}">
                <a16:creationId xmlns:a16="http://schemas.microsoft.com/office/drawing/2014/main" id="{8BC6DB7D-EA0F-4FAD-BC14-C6BB87FBA11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0703"/>
          <a:stretch/>
        </p:blipFill>
        <p:spPr>
          <a:xfrm>
            <a:off x="1608591" y="1924805"/>
            <a:ext cx="3739429" cy="3201999"/>
          </a:xfrm>
          <a:prstGeom prst="rect">
            <a:avLst/>
          </a:prstGeom>
        </p:spPr>
      </p:pic>
    </p:spTree>
    <p:extLst>
      <p:ext uri="{BB962C8B-B14F-4D97-AF65-F5344CB8AC3E}">
        <p14:creationId xmlns:p14="http://schemas.microsoft.com/office/powerpoint/2010/main" val="25029379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2D94410-A776-4A8D-BDFA-B6133EA710A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66" b="18755"/>
          <a:stretch/>
        </p:blipFill>
        <p:spPr>
          <a:xfrm>
            <a:off x="771524" y="767493"/>
            <a:ext cx="7600948" cy="4359311"/>
          </a:xfrm>
          <a:prstGeom prst="rect">
            <a:avLst/>
          </a:prstGeom>
        </p:spPr>
      </p:pic>
      <p:sp>
        <p:nvSpPr>
          <p:cNvPr id="5" name="Rectangle 4">
            <a:extLst>
              <a:ext uri="{FF2B5EF4-FFF2-40B4-BE49-F238E27FC236}">
                <a16:creationId xmlns:a16="http://schemas.microsoft.com/office/drawing/2014/main" id="{7E1F6452-CDBF-4E12-8D49-BB8545929BAD}"/>
              </a:ext>
            </a:extLst>
          </p:cNvPr>
          <p:cNvSpPr/>
          <p:nvPr/>
        </p:nvSpPr>
        <p:spPr>
          <a:xfrm>
            <a:off x="771524" y="5256843"/>
            <a:ext cx="7600948" cy="833663"/>
          </a:xfrm>
          <a:prstGeom prst="rect">
            <a:avLst/>
          </a:prstGeom>
          <a:solidFill>
            <a:schemeClr val="bg1"/>
          </a:solidFill>
          <a:ln w="28575">
            <a:solidFill>
              <a:srgbClr val="87C134"/>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US" sz="2000" dirty="0">
                <a:solidFill>
                  <a:schemeClr val="tx1"/>
                </a:solidFill>
              </a:rPr>
              <a:t>One day, a white dragon flew into this beautiful area. This dragon was not so nice. </a:t>
            </a:r>
          </a:p>
        </p:txBody>
      </p:sp>
      <p:pic>
        <p:nvPicPr>
          <p:cNvPr id="6" name="Picture 5">
            <a:extLst>
              <a:ext uri="{FF2B5EF4-FFF2-40B4-BE49-F238E27FC236}">
                <a16:creationId xmlns:a16="http://schemas.microsoft.com/office/drawing/2014/main" id="{7581B8E8-DC54-4966-A7B6-02B94835FB4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9313"/>
          <a:stretch/>
        </p:blipFill>
        <p:spPr>
          <a:xfrm flipH="1">
            <a:off x="2631142" y="767493"/>
            <a:ext cx="4787757" cy="2179655"/>
          </a:xfrm>
          <a:prstGeom prst="rect">
            <a:avLst/>
          </a:prstGeom>
        </p:spPr>
      </p:pic>
    </p:spTree>
    <p:extLst>
      <p:ext uri="{BB962C8B-B14F-4D97-AF65-F5344CB8AC3E}">
        <p14:creationId xmlns:p14="http://schemas.microsoft.com/office/powerpoint/2010/main" val="29610403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E1F6452-CDBF-4E12-8D49-BB8545929BAD}"/>
              </a:ext>
            </a:extLst>
          </p:cNvPr>
          <p:cNvSpPr/>
          <p:nvPr/>
        </p:nvSpPr>
        <p:spPr>
          <a:xfrm>
            <a:off x="771524" y="4949067"/>
            <a:ext cx="7600948" cy="1141439"/>
          </a:xfrm>
          <a:prstGeom prst="rect">
            <a:avLst/>
          </a:prstGeom>
          <a:solidFill>
            <a:schemeClr val="bg1"/>
          </a:solidFill>
          <a:ln w="28575">
            <a:solidFill>
              <a:srgbClr val="87C134"/>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US" sz="2000" dirty="0">
                <a:solidFill>
                  <a:schemeClr val="tx1"/>
                </a:solidFill>
              </a:rPr>
              <a:t>The red dragon had been asleep in his cave. When he woke, he looked out of the cave and saw the white dragon flying through the air.</a:t>
            </a:r>
          </a:p>
        </p:txBody>
      </p:sp>
      <p:pic>
        <p:nvPicPr>
          <p:cNvPr id="6" name="Picture 5">
            <a:extLst>
              <a:ext uri="{FF2B5EF4-FFF2-40B4-BE49-F238E27FC236}">
                <a16:creationId xmlns:a16="http://schemas.microsoft.com/office/drawing/2014/main" id="{7581B8E8-DC54-4966-A7B6-02B94835FB4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9313"/>
          <a:stretch/>
        </p:blipFill>
        <p:spPr>
          <a:xfrm flipH="1">
            <a:off x="2631142" y="767493"/>
            <a:ext cx="4787757" cy="2179655"/>
          </a:xfrm>
          <a:prstGeom prst="rect">
            <a:avLst/>
          </a:prstGeom>
        </p:spPr>
      </p:pic>
      <p:pic>
        <p:nvPicPr>
          <p:cNvPr id="9" name="Picture 8">
            <a:extLst>
              <a:ext uri="{FF2B5EF4-FFF2-40B4-BE49-F238E27FC236}">
                <a16:creationId xmlns:a16="http://schemas.microsoft.com/office/drawing/2014/main" id="{9DCD72E2-101D-446C-9A6F-AE7BC14D17A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3567" b="861"/>
          <a:stretch/>
        </p:blipFill>
        <p:spPr>
          <a:xfrm>
            <a:off x="771524" y="767078"/>
            <a:ext cx="7600949" cy="4061776"/>
          </a:xfrm>
          <a:prstGeom prst="rect">
            <a:avLst/>
          </a:prstGeom>
        </p:spPr>
      </p:pic>
      <p:pic>
        <p:nvPicPr>
          <p:cNvPr id="3" name="Picture 2">
            <a:extLst>
              <a:ext uri="{FF2B5EF4-FFF2-40B4-BE49-F238E27FC236}">
                <a16:creationId xmlns:a16="http://schemas.microsoft.com/office/drawing/2014/main" id="{4CD4D450-678D-4B27-BDB1-0AA87D0D8D0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7491"/>
          <a:stretch/>
        </p:blipFill>
        <p:spPr>
          <a:xfrm>
            <a:off x="3698179" y="1128099"/>
            <a:ext cx="4171825" cy="3700755"/>
          </a:xfrm>
          <a:prstGeom prst="rect">
            <a:avLst/>
          </a:prstGeom>
        </p:spPr>
      </p:pic>
    </p:spTree>
    <p:extLst>
      <p:ext uri="{BB962C8B-B14F-4D97-AF65-F5344CB8AC3E}">
        <p14:creationId xmlns:p14="http://schemas.microsoft.com/office/powerpoint/2010/main" val="28365143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E13E5CB-7BF8-4A3A-89FE-9AA9DFBD87E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1019" t="15065" r="12370" b="42761"/>
          <a:stretch/>
        </p:blipFill>
        <p:spPr>
          <a:xfrm>
            <a:off x="771524" y="767494"/>
            <a:ext cx="7600950" cy="4004193"/>
          </a:xfrm>
          <a:prstGeom prst="rect">
            <a:avLst/>
          </a:prstGeom>
        </p:spPr>
      </p:pic>
      <p:sp>
        <p:nvSpPr>
          <p:cNvPr id="6" name="Rectangle 5">
            <a:extLst>
              <a:ext uri="{FF2B5EF4-FFF2-40B4-BE49-F238E27FC236}">
                <a16:creationId xmlns:a16="http://schemas.microsoft.com/office/drawing/2014/main" id="{9C50498B-5349-4C31-A7FD-D0597A85061F}"/>
              </a:ext>
            </a:extLst>
          </p:cNvPr>
          <p:cNvSpPr/>
          <p:nvPr/>
        </p:nvSpPr>
        <p:spPr>
          <a:xfrm>
            <a:off x="771525" y="4949067"/>
            <a:ext cx="7600948" cy="1141439"/>
          </a:xfrm>
          <a:prstGeom prst="rect">
            <a:avLst/>
          </a:prstGeom>
          <a:solidFill>
            <a:schemeClr val="bg1"/>
          </a:solidFill>
          <a:ln w="28575">
            <a:solidFill>
              <a:srgbClr val="87C134"/>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US" sz="2000" dirty="0">
                <a:solidFill>
                  <a:schemeClr val="tx1"/>
                </a:solidFill>
              </a:rPr>
              <a:t>The white dragon felt that he owned this place but the red dragon loved this area very much and was going to protect it at all costs. </a:t>
            </a:r>
          </a:p>
        </p:txBody>
      </p:sp>
      <p:pic>
        <p:nvPicPr>
          <p:cNvPr id="13" name="Picture 12">
            <a:extLst>
              <a:ext uri="{FF2B5EF4-FFF2-40B4-BE49-F238E27FC236}">
                <a16:creationId xmlns:a16="http://schemas.microsoft.com/office/drawing/2014/main" id="{4441D29E-3DEF-4DE0-ABD2-53C4D77350D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030" b="8049"/>
          <a:stretch/>
        </p:blipFill>
        <p:spPr>
          <a:xfrm>
            <a:off x="1114440" y="1753138"/>
            <a:ext cx="2856646" cy="3018549"/>
          </a:xfrm>
          <a:prstGeom prst="rect">
            <a:avLst/>
          </a:prstGeom>
        </p:spPr>
      </p:pic>
      <p:pic>
        <p:nvPicPr>
          <p:cNvPr id="5" name="Picture 4">
            <a:extLst>
              <a:ext uri="{FF2B5EF4-FFF2-40B4-BE49-F238E27FC236}">
                <a16:creationId xmlns:a16="http://schemas.microsoft.com/office/drawing/2014/main" id="{B7C551FF-1E28-4608-8C8E-22ADFDEECFC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8634" r="30315"/>
          <a:stretch/>
        </p:blipFill>
        <p:spPr>
          <a:xfrm>
            <a:off x="4885042" y="767143"/>
            <a:ext cx="3487431" cy="2295468"/>
          </a:xfrm>
          <a:prstGeom prst="rect">
            <a:avLst/>
          </a:prstGeom>
        </p:spPr>
      </p:pic>
    </p:spTree>
    <p:extLst>
      <p:ext uri="{BB962C8B-B14F-4D97-AF65-F5344CB8AC3E}">
        <p14:creationId xmlns:p14="http://schemas.microsoft.com/office/powerpoint/2010/main" val="26639007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C50498B-5349-4C31-A7FD-D0597A85061F}"/>
              </a:ext>
            </a:extLst>
          </p:cNvPr>
          <p:cNvSpPr/>
          <p:nvPr/>
        </p:nvSpPr>
        <p:spPr>
          <a:xfrm>
            <a:off x="771524" y="4641290"/>
            <a:ext cx="7600949" cy="1449216"/>
          </a:xfrm>
          <a:prstGeom prst="rect">
            <a:avLst/>
          </a:prstGeom>
          <a:solidFill>
            <a:schemeClr val="bg1"/>
          </a:solidFill>
          <a:ln w="28575">
            <a:solidFill>
              <a:srgbClr val="87C134"/>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US" sz="2000" dirty="0">
                <a:solidFill>
                  <a:schemeClr val="tx1"/>
                </a:solidFill>
              </a:rPr>
              <a:t>The two dragons rose to the air and started fighting with all their strength. The flames and the smoke from the two dragons could be seen across the whole country and a deafening noise filled the air.</a:t>
            </a:r>
          </a:p>
        </p:txBody>
      </p:sp>
      <p:pic>
        <p:nvPicPr>
          <p:cNvPr id="9" name="Picture 8">
            <a:extLst>
              <a:ext uri="{FF2B5EF4-FFF2-40B4-BE49-F238E27FC236}">
                <a16:creationId xmlns:a16="http://schemas.microsoft.com/office/drawing/2014/main" id="{76FEC879-24D4-4C47-9730-61AB354BB65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2405" t="16591" r="17114" b="48476"/>
          <a:stretch/>
        </p:blipFill>
        <p:spPr>
          <a:xfrm>
            <a:off x="771523" y="767492"/>
            <a:ext cx="7600949" cy="3719448"/>
          </a:xfrm>
          <a:prstGeom prst="rect">
            <a:avLst/>
          </a:prstGeom>
        </p:spPr>
      </p:pic>
      <p:pic>
        <p:nvPicPr>
          <p:cNvPr id="5" name="Picture 4">
            <a:extLst>
              <a:ext uri="{FF2B5EF4-FFF2-40B4-BE49-F238E27FC236}">
                <a16:creationId xmlns:a16="http://schemas.microsoft.com/office/drawing/2014/main" id="{82086E59-C0DD-4B58-A5CB-57A71E057DD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34712" b="11228"/>
          <a:stretch/>
        </p:blipFill>
        <p:spPr>
          <a:xfrm>
            <a:off x="5400059" y="1311628"/>
            <a:ext cx="2972413" cy="3175312"/>
          </a:xfrm>
          <a:prstGeom prst="rect">
            <a:avLst/>
          </a:prstGeom>
        </p:spPr>
      </p:pic>
      <p:pic>
        <p:nvPicPr>
          <p:cNvPr id="7" name="Picture 6">
            <a:extLst>
              <a:ext uri="{FF2B5EF4-FFF2-40B4-BE49-F238E27FC236}">
                <a16:creationId xmlns:a16="http://schemas.microsoft.com/office/drawing/2014/main" id="{6CC8AFD9-9EA2-44FC-9C89-6E77247F7D6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5205" t="16117" r="1" b="7393"/>
          <a:stretch/>
        </p:blipFill>
        <p:spPr>
          <a:xfrm>
            <a:off x="771523" y="767492"/>
            <a:ext cx="2772394" cy="3719448"/>
          </a:xfrm>
          <a:prstGeom prst="rect">
            <a:avLst/>
          </a:prstGeom>
        </p:spPr>
      </p:pic>
      <p:pic>
        <p:nvPicPr>
          <p:cNvPr id="4" name="Picture 3">
            <a:extLst>
              <a:ext uri="{FF2B5EF4-FFF2-40B4-BE49-F238E27FC236}">
                <a16:creationId xmlns:a16="http://schemas.microsoft.com/office/drawing/2014/main" id="{9B0DC759-FE9E-4FB9-9983-A64AC1ECBEA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3438986" y="1157278"/>
            <a:ext cx="1986125" cy="1742006"/>
          </a:xfrm>
          <a:prstGeom prst="rect">
            <a:avLst/>
          </a:prstGeom>
        </p:spPr>
      </p:pic>
    </p:spTree>
    <p:extLst>
      <p:ext uri="{BB962C8B-B14F-4D97-AF65-F5344CB8AC3E}">
        <p14:creationId xmlns:p14="http://schemas.microsoft.com/office/powerpoint/2010/main" val="30447766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ECAD83C-DD9D-4CF9-B4AB-83788D4EDE4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8849" b="10542"/>
          <a:stretch/>
        </p:blipFill>
        <p:spPr>
          <a:xfrm>
            <a:off x="771525" y="767494"/>
            <a:ext cx="7600950" cy="4338762"/>
          </a:xfrm>
          <a:prstGeom prst="rect">
            <a:avLst/>
          </a:prstGeom>
        </p:spPr>
      </p:pic>
      <p:sp>
        <p:nvSpPr>
          <p:cNvPr id="4" name="Rectangle 3">
            <a:extLst>
              <a:ext uri="{FF2B5EF4-FFF2-40B4-BE49-F238E27FC236}">
                <a16:creationId xmlns:a16="http://schemas.microsoft.com/office/drawing/2014/main" id="{AB69ED64-2592-413F-8BF1-72EC472D7D27}"/>
              </a:ext>
            </a:extLst>
          </p:cNvPr>
          <p:cNvSpPr/>
          <p:nvPr/>
        </p:nvSpPr>
        <p:spPr>
          <a:xfrm>
            <a:off x="771523" y="5256843"/>
            <a:ext cx="7600949" cy="833663"/>
          </a:xfrm>
          <a:prstGeom prst="rect">
            <a:avLst/>
          </a:prstGeom>
          <a:solidFill>
            <a:schemeClr val="bg1"/>
          </a:solidFill>
          <a:ln w="28575">
            <a:solidFill>
              <a:srgbClr val="87C134"/>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US" sz="2000" dirty="0">
                <a:solidFill>
                  <a:schemeClr val="tx1"/>
                </a:solidFill>
              </a:rPr>
              <a:t>The people were scared. The fighting of the dragons caused the ground to dry up and crack.</a:t>
            </a:r>
          </a:p>
        </p:txBody>
      </p:sp>
    </p:spTree>
    <p:extLst>
      <p:ext uri="{BB962C8B-B14F-4D97-AF65-F5344CB8AC3E}">
        <p14:creationId xmlns:p14="http://schemas.microsoft.com/office/powerpoint/2010/main" val="19963577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AB7894A-A47A-4032-A64D-F6E15D7F6A3F}"/>
              </a:ext>
            </a:extLst>
          </p:cNvPr>
          <p:cNvPicPr>
            <a:picLocks noChangeAspect="1"/>
          </p:cNvPicPr>
          <p:nvPr/>
        </p:nvPicPr>
        <p:blipFill rotWithShape="1">
          <a:blip r:embed="rId2">
            <a:extLst>
              <a:ext uri="{28A0092B-C50C-407E-A947-70E740481C1C}">
                <a14:useLocalDpi xmlns:a14="http://schemas.microsoft.com/office/drawing/2010/main" val="0"/>
              </a:ext>
            </a:extLst>
          </a:blip>
          <a:srcRect l="1295" t="15164" r="1923" b="5930"/>
          <a:stretch/>
        </p:blipFill>
        <p:spPr>
          <a:xfrm>
            <a:off x="771524" y="767493"/>
            <a:ext cx="7600948" cy="4022621"/>
          </a:xfrm>
          <a:prstGeom prst="rect">
            <a:avLst/>
          </a:prstGeom>
        </p:spPr>
      </p:pic>
      <p:pic>
        <p:nvPicPr>
          <p:cNvPr id="7" name="Picture 6">
            <a:extLst>
              <a:ext uri="{FF2B5EF4-FFF2-40B4-BE49-F238E27FC236}">
                <a16:creationId xmlns:a16="http://schemas.microsoft.com/office/drawing/2014/main" id="{F2CDAAD1-1B81-4858-B869-5B7A3C414B0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27" t="-672" r="-2823" b="38458"/>
          <a:stretch/>
        </p:blipFill>
        <p:spPr>
          <a:xfrm>
            <a:off x="3893906" y="819531"/>
            <a:ext cx="3686599" cy="3970583"/>
          </a:xfrm>
          <a:prstGeom prst="rect">
            <a:avLst/>
          </a:prstGeom>
        </p:spPr>
      </p:pic>
      <p:sp>
        <p:nvSpPr>
          <p:cNvPr id="9" name="Rectangle 8">
            <a:extLst>
              <a:ext uri="{FF2B5EF4-FFF2-40B4-BE49-F238E27FC236}">
                <a16:creationId xmlns:a16="http://schemas.microsoft.com/office/drawing/2014/main" id="{E291C37F-1A20-4666-9859-419BA6C516F0}"/>
              </a:ext>
            </a:extLst>
          </p:cNvPr>
          <p:cNvSpPr/>
          <p:nvPr/>
        </p:nvSpPr>
        <p:spPr>
          <a:xfrm>
            <a:off x="771523" y="4949068"/>
            <a:ext cx="7600949" cy="1141439"/>
          </a:xfrm>
          <a:prstGeom prst="rect">
            <a:avLst/>
          </a:prstGeom>
          <a:solidFill>
            <a:schemeClr val="bg1"/>
          </a:solidFill>
          <a:ln w="28575">
            <a:solidFill>
              <a:srgbClr val="87C134"/>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US" sz="2000" dirty="0">
                <a:solidFill>
                  <a:schemeClr val="tx1"/>
                </a:solidFill>
              </a:rPr>
              <a:t>The King at the time was King </a:t>
            </a:r>
            <a:r>
              <a:rPr lang="en-US" sz="2000" dirty="0" err="1">
                <a:solidFill>
                  <a:schemeClr val="tx1"/>
                </a:solidFill>
              </a:rPr>
              <a:t>Lludd</a:t>
            </a:r>
            <a:r>
              <a:rPr lang="en-US" sz="2000" dirty="0">
                <a:solidFill>
                  <a:schemeClr val="tx1"/>
                </a:solidFill>
              </a:rPr>
              <a:t>. He didn't know what to do. He decided to go to France where his brother, </a:t>
            </a:r>
            <a:r>
              <a:rPr lang="en-US" sz="2000" dirty="0" err="1">
                <a:solidFill>
                  <a:schemeClr val="tx1"/>
                </a:solidFill>
              </a:rPr>
              <a:t>Llefelys</a:t>
            </a:r>
            <a:r>
              <a:rPr lang="en-US" sz="2000" dirty="0">
                <a:solidFill>
                  <a:schemeClr val="tx1"/>
                </a:solidFill>
              </a:rPr>
              <a:t>, was king. He would surely know what he could do to help.</a:t>
            </a:r>
          </a:p>
        </p:txBody>
      </p:sp>
    </p:spTree>
    <p:extLst>
      <p:ext uri="{BB962C8B-B14F-4D97-AF65-F5344CB8AC3E}">
        <p14:creationId xmlns:p14="http://schemas.microsoft.com/office/powerpoint/2010/main" val="2946302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84A3C26-9537-4769-A072-F8AD9260B6B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5319" b="10090"/>
          <a:stretch/>
        </p:blipFill>
        <p:spPr>
          <a:xfrm>
            <a:off x="771524" y="767493"/>
            <a:ext cx="7595079" cy="4009990"/>
          </a:xfrm>
          <a:prstGeom prst="rect">
            <a:avLst/>
          </a:prstGeom>
        </p:spPr>
      </p:pic>
      <p:pic>
        <p:nvPicPr>
          <p:cNvPr id="5" name="Picture 4">
            <a:extLst>
              <a:ext uri="{FF2B5EF4-FFF2-40B4-BE49-F238E27FC236}">
                <a16:creationId xmlns:a16="http://schemas.microsoft.com/office/drawing/2014/main" id="{8D91610F-D98F-41A0-BB15-8C0B7828E01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30645"/>
          <a:stretch/>
        </p:blipFill>
        <p:spPr>
          <a:xfrm>
            <a:off x="2058153" y="1183475"/>
            <a:ext cx="5027693" cy="3594008"/>
          </a:xfrm>
          <a:prstGeom prst="rect">
            <a:avLst/>
          </a:prstGeom>
        </p:spPr>
      </p:pic>
      <p:sp>
        <p:nvSpPr>
          <p:cNvPr id="7" name="Rectangle 6">
            <a:extLst>
              <a:ext uri="{FF2B5EF4-FFF2-40B4-BE49-F238E27FC236}">
                <a16:creationId xmlns:a16="http://schemas.microsoft.com/office/drawing/2014/main" id="{03C4DF43-5086-48CA-BDB7-111248929B2B}"/>
              </a:ext>
            </a:extLst>
          </p:cNvPr>
          <p:cNvSpPr/>
          <p:nvPr/>
        </p:nvSpPr>
        <p:spPr>
          <a:xfrm>
            <a:off x="771523" y="4949067"/>
            <a:ext cx="7595079" cy="1141439"/>
          </a:xfrm>
          <a:prstGeom prst="rect">
            <a:avLst/>
          </a:prstGeom>
          <a:solidFill>
            <a:schemeClr val="bg1"/>
          </a:solidFill>
          <a:ln w="28575">
            <a:solidFill>
              <a:srgbClr val="87C134"/>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US" sz="2000" dirty="0">
                <a:solidFill>
                  <a:schemeClr val="tx1"/>
                </a:solidFill>
              </a:rPr>
              <a:t>The two brothers spoke for hours. </a:t>
            </a:r>
            <a:r>
              <a:rPr lang="en-US" sz="2000" dirty="0" err="1">
                <a:solidFill>
                  <a:schemeClr val="tx1"/>
                </a:solidFill>
              </a:rPr>
              <a:t>Llefelys</a:t>
            </a:r>
            <a:r>
              <a:rPr lang="en-US" sz="2000" dirty="0">
                <a:solidFill>
                  <a:schemeClr val="tx1"/>
                </a:solidFill>
              </a:rPr>
              <a:t> agreed that it would not be possible for the red dragon to win against the white dragon, but then, he had an idea.</a:t>
            </a:r>
          </a:p>
        </p:txBody>
      </p:sp>
    </p:spTree>
    <p:extLst>
      <p:ext uri="{BB962C8B-B14F-4D97-AF65-F5344CB8AC3E}">
        <p14:creationId xmlns:p14="http://schemas.microsoft.com/office/powerpoint/2010/main" val="1062835107"/>
      </p:ext>
    </p:extLst>
  </p:cSld>
  <p:clrMapOvr>
    <a:masterClrMapping/>
  </p:clrMapOvr>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owerPoint Guidance.pptx" id="{9E672C99-2731-4C91-91B2-96A90CF6B535}" vid="{7F266D33-4E3D-4AB1-8B43-991C0A718D8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 Template</Template>
  <TotalTime>5931</TotalTime>
  <Words>564</Words>
  <Application>Microsoft Office PowerPoint</Application>
  <PresentationFormat>On-screen Show (4:3)</PresentationFormat>
  <Paragraphs>19</Paragraphs>
  <Slides>17</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17</vt:i4>
      </vt:variant>
    </vt:vector>
  </HeadingPairs>
  <TitlesOfParts>
    <vt:vector size="21" baseType="lpstr">
      <vt:lpstr>Arial</vt:lpstr>
      <vt:lpstr>Twinkl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Guidance</dc:title>
  <dc:creator>Meghan Parry</dc:creator>
  <cp:lastModifiedBy>A Jones (Ysgol Llywelyn)</cp:lastModifiedBy>
  <cp:revision>47</cp:revision>
  <dcterms:created xsi:type="dcterms:W3CDTF">2021-02-16T14:06:31Z</dcterms:created>
  <dcterms:modified xsi:type="dcterms:W3CDTF">2024-02-08T09:57:13Z</dcterms:modified>
</cp:coreProperties>
</file>